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  <p:sldMasterId id="2147483741" r:id="rId2"/>
    <p:sldMasterId id="2147483753" r:id="rId3"/>
  </p:sldMasterIdLst>
  <p:notesMasterIdLst>
    <p:notesMasterId r:id="rId33"/>
  </p:notesMasterIdLst>
  <p:sldIdLst>
    <p:sldId id="267" r:id="rId4"/>
    <p:sldId id="256" r:id="rId5"/>
    <p:sldId id="339" r:id="rId6"/>
    <p:sldId id="391" r:id="rId7"/>
    <p:sldId id="392" r:id="rId8"/>
    <p:sldId id="408" r:id="rId9"/>
    <p:sldId id="416" r:id="rId10"/>
    <p:sldId id="409" r:id="rId11"/>
    <p:sldId id="415" r:id="rId12"/>
    <p:sldId id="393" r:id="rId13"/>
    <p:sldId id="394" r:id="rId14"/>
    <p:sldId id="396" r:id="rId15"/>
    <p:sldId id="397" r:id="rId16"/>
    <p:sldId id="398" r:id="rId17"/>
    <p:sldId id="399" r:id="rId18"/>
    <p:sldId id="400" r:id="rId19"/>
    <p:sldId id="401" r:id="rId20"/>
    <p:sldId id="402" r:id="rId21"/>
    <p:sldId id="403" r:id="rId22"/>
    <p:sldId id="414" r:id="rId23"/>
    <p:sldId id="404" r:id="rId24"/>
    <p:sldId id="405" r:id="rId25"/>
    <p:sldId id="406" r:id="rId26"/>
    <p:sldId id="410" r:id="rId27"/>
    <p:sldId id="411" r:id="rId28"/>
    <p:sldId id="412" r:id="rId29"/>
    <p:sldId id="413" r:id="rId30"/>
    <p:sldId id="417" r:id="rId31"/>
    <p:sldId id="418" r:id="rId3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C2D"/>
    <a:srgbClr val="ED145B"/>
    <a:srgbClr val="333333"/>
    <a:srgbClr val="50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7"/>
    <p:restoredTop sz="89557" autoAdjust="0"/>
  </p:normalViewPr>
  <p:slideViewPr>
    <p:cSldViewPr snapToGrid="0" snapToObjects="1">
      <p:cViewPr varScale="1">
        <p:scale>
          <a:sx n="149" d="100"/>
          <a:sy n="149" d="100"/>
        </p:scale>
        <p:origin x="9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E3B8BD-F404-4C4F-A1F8-3379B65440A1}" type="datetimeFigureOut">
              <a:rPr lang="en-US" smtClean="0"/>
              <a:t>4/9/25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26AF6-D02E-6B42-B575-36F7BCCDFF4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2837C-4CAB-5B4A-B039-8219387487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6328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9383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3023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32210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71309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26021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90169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3984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86371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711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53438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03820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3195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61990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3891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2642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35460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27816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12541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7283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3932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4087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7065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4973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1492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5412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6475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Cloud / Date / © 2020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751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7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363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185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611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6543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2172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8098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51438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3347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0357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2" y="2571750"/>
            <a:ext cx="2286003" cy="2571750"/>
          </a:xfrm>
          <a:solidFill>
            <a:schemeClr val="tx1"/>
          </a:solidFill>
        </p:spPr>
        <p:txBody>
          <a:bodyPr lIns="457200" tIns="384048" rIns="4572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749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749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749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74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Cloud / Date / © 2020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Title" hidden="1">
            <a:extLst>
              <a:ext uri="{FF2B5EF4-FFF2-40B4-BE49-F238E27FC236}">
                <a16:creationId xmlns:a16="http://schemas.microsoft.com/office/drawing/2014/main" id="{0C4F1C52-4E00-9B42-8B21-690C46B2CC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8669" y="201615"/>
            <a:ext cx="4143375" cy="42941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9498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862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79743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04669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72947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4624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30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1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5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37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14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5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228668" y="4787903"/>
            <a:ext cx="4114735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5139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9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Cloud / Date / © 2020 IBM Corporation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7086602" y="4787903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449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  <p:grpSp>
        <p:nvGrpSpPr>
          <p:cNvPr id="59" name="Group 1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65011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24" r:id="rId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98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5pPr>
      <a:lvl6pPr marL="36219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6pPr>
      <a:lvl7pPr marL="72439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7pPr>
      <a:lvl8pPr marL="108659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8pPr>
      <a:lvl9pPr marL="144879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171277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342554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628013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399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802462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1582097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6pPr>
      <a:lvl7pPr marL="1944296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7pPr>
      <a:lvl8pPr marL="2306493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8pPr>
      <a:lvl9pPr marL="2668692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1pPr>
      <a:lvl2pPr marL="362196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2pPr>
      <a:lvl3pPr marL="724396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3pPr>
      <a:lvl4pPr marL="1086592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4pPr>
      <a:lvl5pPr marL="1448790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5pPr>
      <a:lvl6pPr marL="1810988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6pPr>
      <a:lvl7pPr marL="2173185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7pPr>
      <a:lvl8pPr marL="2535382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8pPr>
      <a:lvl9pPr marL="2897579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5" userDrawn="1">
          <p15:clr>
            <a:srgbClr val="F26B43"/>
          </p15:clr>
        </p15:guide>
        <p15:guide id="2" pos="216" userDrawn="1">
          <p15:clr>
            <a:srgbClr val="F26B43"/>
          </p15:clr>
        </p15:guide>
        <p15:guide id="3" pos="8424" userDrawn="1">
          <p15:clr>
            <a:srgbClr val="F26B43"/>
          </p15:clr>
        </p15:guide>
        <p15:guide id="4" orient="horz" pos="4252" userDrawn="1">
          <p15:clr>
            <a:srgbClr val="F26B43"/>
          </p15:clr>
        </p15:guide>
        <p15:guide id="5" orient="horz" pos="4637" userDrawn="1">
          <p15:clr>
            <a:srgbClr val="F26B43"/>
          </p15:clr>
        </p15:guide>
        <p15:guide id="6" pos="4320" userDrawn="1">
          <p15:clr>
            <a:srgbClr val="F26B43"/>
          </p15:clr>
        </p15:guide>
        <p15:guide id="7" pos="4104" userDrawn="1">
          <p15:clr>
            <a:srgbClr val="F26B43"/>
          </p15:clr>
        </p15:guide>
        <p15:guide id="8" pos="2160" userDrawn="1">
          <p15:clr>
            <a:srgbClr val="F26B43"/>
          </p15:clr>
        </p15:guide>
        <p15:guide id="9" pos="4536" userDrawn="1">
          <p15:clr>
            <a:srgbClr val="F26B43"/>
          </p15:clr>
        </p15:guide>
        <p15:guide id="10" pos="1944" userDrawn="1">
          <p15:clr>
            <a:srgbClr val="F26B43"/>
          </p15:clr>
        </p15:guide>
        <p15:guide id="11" pos="2376" userDrawn="1">
          <p15:clr>
            <a:srgbClr val="F26B43"/>
          </p15:clr>
        </p15:guide>
        <p15:guide id="12" pos="6480" userDrawn="1">
          <p15:clr>
            <a:srgbClr val="F26B43"/>
          </p15:clr>
        </p15:guide>
        <p15:guide id="13" pos="6264" userDrawn="1">
          <p15:clr>
            <a:srgbClr val="F26B43"/>
          </p15:clr>
        </p15:guide>
        <p15:guide id="14" pos="6696" userDrawn="1">
          <p15:clr>
            <a:srgbClr val="F26B43"/>
          </p15:clr>
        </p15:guide>
        <p15:guide id="15" orient="horz" pos="619" userDrawn="1">
          <p15:clr>
            <a:srgbClr val="F26B43"/>
          </p15:clr>
        </p15:guide>
        <p15:guide id="17" orient="horz" pos="1220" userDrawn="1">
          <p15:clr>
            <a:srgbClr val="F26B43"/>
          </p15:clr>
        </p15:guide>
        <p15:guide id="18" orient="horz" pos="2432" userDrawn="1">
          <p15:clr>
            <a:srgbClr val="F26B43"/>
          </p15:clr>
        </p15:guide>
        <p15:guide id="19" orient="horz" pos="1826" userDrawn="1">
          <p15:clr>
            <a:srgbClr val="F26B43"/>
          </p15:clr>
        </p15:guide>
        <p15:guide id="20" orient="horz" pos="3036" userDrawn="1">
          <p15:clr>
            <a:srgbClr val="F26B43"/>
          </p15:clr>
        </p15:guide>
        <p15:guide id="21" orient="horz" pos="363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4F61D-7EF4-0745-B377-F3337DE9D0AA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01D13-1B95-414D-B1D0-9B3C34B294EF}" type="datetimeFigureOut">
              <a:rPr lang="pt-BR" smtClean="0"/>
              <a:t>09/04/2025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2E0092-6F37-16D8-D2BD-9BBAF3686C5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1"/>
            <a:ext cx="9144000" cy="5148263"/>
          </a:xfrm>
          <a:prstGeom prst="rect">
            <a:avLst/>
          </a:prstGeom>
        </p:spPr>
      </p:pic>
      <p:grpSp>
        <p:nvGrpSpPr>
          <p:cNvPr id="8" name="Group 5">
            <a:extLst>
              <a:ext uri="{FF2B5EF4-FFF2-40B4-BE49-F238E27FC236}">
                <a16:creationId xmlns:a16="http://schemas.microsoft.com/office/drawing/2014/main" id="{E7F42A1A-515E-E9FE-D38C-36C31FDDCC65}"/>
              </a:ext>
            </a:extLst>
          </p:cNvPr>
          <p:cNvGrpSpPr/>
          <p:nvPr userDrawn="1"/>
        </p:nvGrpSpPr>
        <p:grpSpPr>
          <a:xfrm>
            <a:off x="262850" y="250426"/>
            <a:ext cx="8633629" cy="4638569"/>
            <a:chOff x="206087" y="237647"/>
            <a:chExt cx="8742460" cy="4697041"/>
          </a:xfrm>
        </p:grpSpPr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6AC3452C-51A3-1B13-B47A-6288BCA4B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10" name="Picture 7">
              <a:extLst>
                <a:ext uri="{FF2B5EF4-FFF2-40B4-BE49-F238E27FC236}">
                  <a16:creationId xmlns:a16="http://schemas.microsoft.com/office/drawing/2014/main" id="{289D5352-4B15-D1F0-5A22-317B3EE26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558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9814" y="0"/>
            <a:ext cx="10133814" cy="51435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BB33049-4626-12CE-A859-4A1510C51071}"/>
              </a:ext>
            </a:extLst>
          </p:cNvPr>
          <p:cNvSpPr txBox="1"/>
          <p:nvPr/>
        </p:nvSpPr>
        <p:spPr>
          <a:xfrm>
            <a:off x="1272619" y="1187777"/>
            <a:ext cx="56089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Variáveis Indexadas: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ED145B"/>
                </a:solidFill>
                <a:ea typeface="Ayuthaya" pitchFamily="2" charset="-34"/>
                <a:cs typeface="Ayuthaya" pitchFamily="2" charset="-34"/>
              </a:rPr>
              <a:t>Vetor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ED145B"/>
                </a:solidFill>
                <a:ea typeface="Ayuthaya" pitchFamily="2" charset="-34"/>
                <a:cs typeface="Ayuthaya" pitchFamily="2" charset="-34"/>
              </a:rPr>
              <a:t>Lista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C39524F-55DF-C4AD-B803-4F7C07ECE0CB}"/>
              </a:ext>
            </a:extLst>
          </p:cNvPr>
          <p:cNvSpPr txBox="1"/>
          <p:nvPr/>
        </p:nvSpPr>
        <p:spPr>
          <a:xfrm>
            <a:off x="6558699" y="4671769"/>
            <a:ext cx="2585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ED145B"/>
                </a:solidFill>
                <a:latin typeface="Mistral" panose="03090702030407020403" pitchFamily="66" charset="0"/>
              </a:rPr>
              <a:t>Professor Edson de Oliveira</a:t>
            </a:r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Lista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421461" y="3685610"/>
            <a:ext cx="856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Os dados nela inseridos podem ser heterogêneos (tipos diferentes)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 seu tamanho é dinâmico (Pode mudar no decorrer do programa)</a:t>
            </a: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39" name="Tabela 4">
            <a:extLst>
              <a:ext uri="{FF2B5EF4-FFF2-40B4-BE49-F238E27FC236}">
                <a16:creationId xmlns:a16="http://schemas.microsoft.com/office/drawing/2014/main" id="{9307E6C3-50F4-7A52-D289-D7E18A3F36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749480"/>
              </p:ext>
            </p:extLst>
          </p:nvPr>
        </p:nvGraphicFramePr>
        <p:xfrm>
          <a:off x="1651077" y="1840579"/>
          <a:ext cx="465055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631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89492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892911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“Edson”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True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1" name="Processo 40">
            <a:extLst>
              <a:ext uri="{FF2B5EF4-FFF2-40B4-BE49-F238E27FC236}">
                <a16:creationId xmlns:a16="http://schemas.microsoft.com/office/drawing/2014/main" id="{D4F84256-1C1D-4CCC-94E2-A6424CDCFA95}"/>
              </a:ext>
            </a:extLst>
          </p:cNvPr>
          <p:cNvSpPr/>
          <p:nvPr/>
        </p:nvSpPr>
        <p:spPr>
          <a:xfrm>
            <a:off x="2588176" y="1521555"/>
            <a:ext cx="1053878" cy="1389888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Processo 41">
            <a:extLst>
              <a:ext uri="{FF2B5EF4-FFF2-40B4-BE49-F238E27FC236}">
                <a16:creationId xmlns:a16="http://schemas.microsoft.com/office/drawing/2014/main" id="{2A06C282-762B-45D8-0F85-D69675090E4E}"/>
              </a:ext>
            </a:extLst>
          </p:cNvPr>
          <p:cNvSpPr/>
          <p:nvPr/>
        </p:nvSpPr>
        <p:spPr>
          <a:xfrm>
            <a:off x="2903263" y="1768493"/>
            <a:ext cx="461010" cy="446024"/>
          </a:xfrm>
          <a:prstGeom prst="flowChartProcess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Processo 42">
            <a:extLst>
              <a:ext uri="{FF2B5EF4-FFF2-40B4-BE49-F238E27FC236}">
                <a16:creationId xmlns:a16="http://schemas.microsoft.com/office/drawing/2014/main" id="{514659F3-4D23-3198-5C9E-83A668E8D79B}"/>
              </a:ext>
            </a:extLst>
          </p:cNvPr>
          <p:cNvSpPr/>
          <p:nvPr/>
        </p:nvSpPr>
        <p:spPr>
          <a:xfrm>
            <a:off x="2908406" y="2260745"/>
            <a:ext cx="461010" cy="446024"/>
          </a:xfrm>
          <a:prstGeom prst="flowChartProcess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F300CE42-B3B7-CB11-5A2F-9A4FFB95C9A0}"/>
              </a:ext>
            </a:extLst>
          </p:cNvPr>
          <p:cNvSpPr txBox="1"/>
          <p:nvPr/>
        </p:nvSpPr>
        <p:spPr>
          <a:xfrm>
            <a:off x="1836040" y="915773"/>
            <a:ext cx="1081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Elemento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E4B214AD-45E4-C449-FE91-ABB532D0DAEF}"/>
              </a:ext>
            </a:extLst>
          </p:cNvPr>
          <p:cNvSpPr txBox="1"/>
          <p:nvPr/>
        </p:nvSpPr>
        <p:spPr>
          <a:xfrm>
            <a:off x="3364273" y="3095043"/>
            <a:ext cx="761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accent4">
                    <a:lumMod val="75000"/>
                  </a:schemeClr>
                </a:solidFill>
              </a:rPr>
              <a:t>Dado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35D706F-BCF6-C791-41B7-649EC2696180}"/>
              </a:ext>
            </a:extLst>
          </p:cNvPr>
          <p:cNvSpPr txBox="1"/>
          <p:nvPr/>
        </p:nvSpPr>
        <p:spPr>
          <a:xfrm>
            <a:off x="3373891" y="1140013"/>
            <a:ext cx="752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accent6">
                    <a:lumMod val="75000"/>
                  </a:schemeClr>
                </a:solidFill>
              </a:rPr>
              <a:t>Índice</a:t>
            </a:r>
          </a:p>
        </p:txBody>
      </p:sp>
      <p:cxnSp>
        <p:nvCxnSpPr>
          <p:cNvPr id="47" name="Conector de Seta Reta 46">
            <a:extLst>
              <a:ext uri="{FF2B5EF4-FFF2-40B4-BE49-F238E27FC236}">
                <a16:creationId xmlns:a16="http://schemas.microsoft.com/office/drawing/2014/main" id="{207D76A8-C9C4-F9E4-776D-0389115DB120}"/>
              </a:ext>
            </a:extLst>
          </p:cNvPr>
          <p:cNvCxnSpPr>
            <a:cxnSpLocks/>
          </p:cNvCxnSpPr>
          <p:nvPr/>
        </p:nvCxnSpPr>
        <p:spPr>
          <a:xfrm>
            <a:off x="2588176" y="1241278"/>
            <a:ext cx="164592" cy="268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33B58CE5-1616-C99B-0B9E-60630638E5AB}"/>
              </a:ext>
            </a:extLst>
          </p:cNvPr>
          <p:cNvCxnSpPr>
            <a:cxnSpLocks/>
          </p:cNvCxnSpPr>
          <p:nvPr/>
        </p:nvCxnSpPr>
        <p:spPr>
          <a:xfrm flipH="1">
            <a:off x="3248114" y="1421463"/>
            <a:ext cx="419054" cy="35712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de Seta Reta 48">
            <a:extLst>
              <a:ext uri="{FF2B5EF4-FFF2-40B4-BE49-F238E27FC236}">
                <a16:creationId xmlns:a16="http://schemas.microsoft.com/office/drawing/2014/main" id="{A7F557BD-8D15-69E4-85D1-5D2433B7EC7C}"/>
              </a:ext>
            </a:extLst>
          </p:cNvPr>
          <p:cNvCxnSpPr>
            <a:cxnSpLocks/>
            <a:stCxn id="45" idx="0"/>
          </p:cNvCxnSpPr>
          <p:nvPr/>
        </p:nvCxnSpPr>
        <p:spPr>
          <a:xfrm flipH="1" flipV="1">
            <a:off x="3364273" y="2729071"/>
            <a:ext cx="287655" cy="38114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ela 5">
            <a:extLst>
              <a:ext uri="{FF2B5EF4-FFF2-40B4-BE49-F238E27FC236}">
                <a16:creationId xmlns:a16="http://schemas.microsoft.com/office/drawing/2014/main" id="{45DE7210-9798-084F-9FA1-7A7770278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847062"/>
              </p:ext>
            </p:extLst>
          </p:nvPr>
        </p:nvGraphicFramePr>
        <p:xfrm>
          <a:off x="6284604" y="1845658"/>
          <a:ext cx="1285119" cy="7528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36999"/>
                    </a:prstClr>
                  </a:outerShdw>
                </a:effectLst>
                <a:tableStyleId>{5C22544A-7EE6-4342-B048-85BDC9FD1C3A}</a:tableStyleId>
              </a:tblPr>
              <a:tblGrid>
                <a:gridCol w="1285119">
                  <a:extLst>
                    <a:ext uri="{9D8B030D-6E8A-4147-A177-3AD203B41FA5}">
                      <a16:colId xmlns:a16="http://schemas.microsoft.com/office/drawing/2014/main" val="3265605723"/>
                    </a:ext>
                  </a:extLst>
                </a:gridCol>
              </a:tblGrid>
              <a:tr h="376446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N</a:t>
                      </a: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743664476"/>
                  </a:ext>
                </a:extLst>
              </a:tr>
              <a:tr h="376446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Conteúdo</a:t>
                      </a: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879870375"/>
                  </a:ext>
                </a:extLst>
              </a:tr>
            </a:tbl>
          </a:graphicData>
        </a:graphic>
      </p:graphicFrame>
      <p:sp>
        <p:nvSpPr>
          <p:cNvPr id="51" name="Processo 50">
            <a:extLst>
              <a:ext uri="{FF2B5EF4-FFF2-40B4-BE49-F238E27FC236}">
                <a16:creationId xmlns:a16="http://schemas.microsoft.com/office/drawing/2014/main" id="{E5C1F667-0E91-32E1-0EAA-379E58B75B78}"/>
              </a:ext>
            </a:extLst>
          </p:cNvPr>
          <p:cNvSpPr/>
          <p:nvPr/>
        </p:nvSpPr>
        <p:spPr>
          <a:xfrm>
            <a:off x="6284606" y="1509345"/>
            <a:ext cx="1413668" cy="1389888"/>
          </a:xfrm>
          <a:custGeom>
            <a:avLst/>
            <a:gdLst>
              <a:gd name="connsiteX0" fmla="*/ 0 w 1413668"/>
              <a:gd name="connsiteY0" fmla="*/ 0 h 1389888"/>
              <a:gd name="connsiteX1" fmla="*/ 457086 w 1413668"/>
              <a:gd name="connsiteY1" fmla="*/ 0 h 1389888"/>
              <a:gd name="connsiteX2" fmla="*/ 885899 w 1413668"/>
              <a:gd name="connsiteY2" fmla="*/ 0 h 1389888"/>
              <a:gd name="connsiteX3" fmla="*/ 1413668 w 1413668"/>
              <a:gd name="connsiteY3" fmla="*/ 0 h 1389888"/>
              <a:gd name="connsiteX4" fmla="*/ 1413668 w 1413668"/>
              <a:gd name="connsiteY4" fmla="*/ 449397 h 1389888"/>
              <a:gd name="connsiteX5" fmla="*/ 1413668 w 1413668"/>
              <a:gd name="connsiteY5" fmla="*/ 884895 h 1389888"/>
              <a:gd name="connsiteX6" fmla="*/ 1413668 w 1413668"/>
              <a:gd name="connsiteY6" fmla="*/ 1389888 h 1389888"/>
              <a:gd name="connsiteX7" fmla="*/ 942445 w 1413668"/>
              <a:gd name="connsiteY7" fmla="*/ 1389888 h 1389888"/>
              <a:gd name="connsiteX8" fmla="*/ 442949 w 1413668"/>
              <a:gd name="connsiteY8" fmla="*/ 1389888 h 1389888"/>
              <a:gd name="connsiteX9" fmla="*/ 0 w 1413668"/>
              <a:gd name="connsiteY9" fmla="*/ 1389888 h 1389888"/>
              <a:gd name="connsiteX10" fmla="*/ 0 w 1413668"/>
              <a:gd name="connsiteY10" fmla="*/ 926592 h 1389888"/>
              <a:gd name="connsiteX11" fmla="*/ 0 w 1413668"/>
              <a:gd name="connsiteY11" fmla="*/ 477195 h 1389888"/>
              <a:gd name="connsiteX12" fmla="*/ 0 w 1413668"/>
              <a:gd name="connsiteY12" fmla="*/ 0 h 138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13668" h="1389888" extrusionOk="0">
                <a:moveTo>
                  <a:pt x="0" y="0"/>
                </a:moveTo>
                <a:cubicBezTo>
                  <a:pt x="123309" y="-5141"/>
                  <a:pt x="341188" y="50949"/>
                  <a:pt x="457086" y="0"/>
                </a:cubicBezTo>
                <a:cubicBezTo>
                  <a:pt x="572984" y="-50949"/>
                  <a:pt x="721279" y="50806"/>
                  <a:pt x="885899" y="0"/>
                </a:cubicBezTo>
                <a:cubicBezTo>
                  <a:pt x="1050519" y="-50806"/>
                  <a:pt x="1272640" y="33552"/>
                  <a:pt x="1413668" y="0"/>
                </a:cubicBezTo>
                <a:cubicBezTo>
                  <a:pt x="1455455" y="208456"/>
                  <a:pt x="1371722" y="226452"/>
                  <a:pt x="1413668" y="449397"/>
                </a:cubicBezTo>
                <a:cubicBezTo>
                  <a:pt x="1455614" y="672342"/>
                  <a:pt x="1386155" y="738806"/>
                  <a:pt x="1413668" y="884895"/>
                </a:cubicBezTo>
                <a:cubicBezTo>
                  <a:pt x="1441181" y="1030984"/>
                  <a:pt x="1384278" y="1179430"/>
                  <a:pt x="1413668" y="1389888"/>
                </a:cubicBezTo>
                <a:cubicBezTo>
                  <a:pt x="1237647" y="1420664"/>
                  <a:pt x="1079583" y="1353742"/>
                  <a:pt x="942445" y="1389888"/>
                </a:cubicBezTo>
                <a:cubicBezTo>
                  <a:pt x="805307" y="1426034"/>
                  <a:pt x="649285" y="1351163"/>
                  <a:pt x="442949" y="1389888"/>
                </a:cubicBezTo>
                <a:cubicBezTo>
                  <a:pt x="236613" y="1428613"/>
                  <a:pt x="169311" y="1376345"/>
                  <a:pt x="0" y="1389888"/>
                </a:cubicBezTo>
                <a:cubicBezTo>
                  <a:pt x="-9310" y="1243728"/>
                  <a:pt x="53572" y="1075196"/>
                  <a:pt x="0" y="926592"/>
                </a:cubicBezTo>
                <a:cubicBezTo>
                  <a:pt x="-53572" y="777988"/>
                  <a:pt x="47817" y="643964"/>
                  <a:pt x="0" y="477195"/>
                </a:cubicBezTo>
                <a:cubicBezTo>
                  <a:pt x="-47817" y="310426"/>
                  <a:pt x="37392" y="205177"/>
                  <a:pt x="0" y="0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prstGeom prst="flowChartProcess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2" name="Conector de Seta Reta 51">
            <a:extLst>
              <a:ext uri="{FF2B5EF4-FFF2-40B4-BE49-F238E27FC236}">
                <a16:creationId xmlns:a16="http://schemas.microsoft.com/office/drawing/2014/main" id="{B6048F30-FCE2-B7BE-081B-2F99B88DB213}"/>
              </a:ext>
            </a:extLst>
          </p:cNvPr>
          <p:cNvCxnSpPr>
            <a:cxnSpLocks/>
          </p:cNvCxnSpPr>
          <p:nvPr/>
        </p:nvCxnSpPr>
        <p:spPr>
          <a:xfrm flipV="1">
            <a:off x="6159925" y="2722573"/>
            <a:ext cx="433768" cy="4555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95287864-6AC5-CE51-AB41-7B79294C1E19}"/>
              </a:ext>
            </a:extLst>
          </p:cNvPr>
          <p:cNvSpPr txBox="1"/>
          <p:nvPr/>
        </p:nvSpPr>
        <p:spPr>
          <a:xfrm>
            <a:off x="5230601" y="2971319"/>
            <a:ext cx="12462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Elemento</a:t>
            </a:r>
          </a:p>
          <a:p>
            <a:r>
              <a:rPr lang="pt-BR" dirty="0">
                <a:solidFill>
                  <a:srgbClr val="FF0000"/>
                </a:solidFill>
              </a:rPr>
              <a:t>Adicionado</a:t>
            </a:r>
            <a:endParaRPr lang="pt-BR" dirty="0"/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F9F7BB5A-2897-3A74-2CE8-8FD0B8C7DD47}"/>
              </a:ext>
            </a:extLst>
          </p:cNvPr>
          <p:cNvSpPr txBox="1"/>
          <p:nvPr/>
        </p:nvSpPr>
        <p:spPr>
          <a:xfrm>
            <a:off x="1553018" y="1331845"/>
            <a:ext cx="32412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>
                <a:solidFill>
                  <a:srgbClr val="0070C0"/>
                </a:solidFill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1677432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Lista – Aplicação Prática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6B8EC042-50D6-1710-48E3-8E48F2FF1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578690"/>
              </p:ext>
            </p:extLst>
          </p:nvPr>
        </p:nvGraphicFramePr>
        <p:xfrm>
          <a:off x="639978" y="801422"/>
          <a:ext cx="81280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Edson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 err="1"/>
                        <a:t>True</a:t>
                      </a:r>
                      <a:endParaRPr lang="pt-B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68D6752B-BA99-32E0-A899-2443A60C5F76}"/>
              </a:ext>
            </a:extLst>
          </p:cNvPr>
          <p:cNvSpPr txBox="1"/>
          <p:nvPr/>
        </p:nvSpPr>
        <p:spPr>
          <a:xfrm>
            <a:off x="583683" y="295274"/>
            <a:ext cx="33534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>
                <a:solidFill>
                  <a:srgbClr val="0070C0"/>
                </a:solidFill>
              </a:rPr>
              <a:t>L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B70F0FC-140F-8D77-4811-F7E3718601A7}"/>
              </a:ext>
            </a:extLst>
          </p:cNvPr>
          <p:cNvSpPr txBox="1"/>
          <p:nvPr/>
        </p:nvSpPr>
        <p:spPr>
          <a:xfrm>
            <a:off x="3659115" y="1642619"/>
            <a:ext cx="153920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Código-Fonte: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6DF6F92-AB65-F3EE-F967-32BE6257C882}"/>
              </a:ext>
            </a:extLst>
          </p:cNvPr>
          <p:cNvSpPr txBox="1"/>
          <p:nvPr/>
        </p:nvSpPr>
        <p:spPr>
          <a:xfrm>
            <a:off x="4023796" y="3780037"/>
            <a:ext cx="80983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Saída: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A0F4C3A-5E4B-2CF2-0E63-63253D86B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135" y="4107003"/>
            <a:ext cx="5531621" cy="76708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CB5D45D-1939-6C30-25C0-F74797D54E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0052" y="1929970"/>
            <a:ext cx="5417324" cy="185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543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1639229" y="854294"/>
            <a:ext cx="5436738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list</a:t>
            </a:r>
            <a:r>
              <a:rPr lang="pt-BR" dirty="0"/>
              <a:t>() ou []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493731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Cria uma lista vazia.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285471" y="1940526"/>
            <a:ext cx="4572000" cy="19389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 = </a:t>
            </a:r>
            <a:r>
              <a:rPr lang="pt-BR" sz="2000" dirty="0" err="1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list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 </a:t>
            </a:r>
          </a:p>
          <a:p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(lista1)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[]</a:t>
            </a:r>
          </a:p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 = []</a:t>
            </a:r>
          </a:p>
          <a:p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latin typeface="Menlo" panose="020B0609030804020204" pitchFamily="49" charset="0"/>
              </a:rPr>
              <a:t>(lista2)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[]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EC3D2E-3B30-961B-ABA8-A8B572172953}"/>
              </a:ext>
            </a:extLst>
          </p:cNvPr>
          <p:cNvSpPr txBox="1"/>
          <p:nvPr/>
        </p:nvSpPr>
        <p:spPr>
          <a:xfrm>
            <a:off x="1722750" y="4104540"/>
            <a:ext cx="5712424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Criou a lista1 e lista2 como vazias.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98FE339-DC95-4DBF-4522-CD4CF244251D}"/>
              </a:ext>
            </a:extLst>
          </p:cNvPr>
          <p:cNvSpPr txBox="1"/>
          <p:nvPr/>
        </p:nvSpPr>
        <p:spPr>
          <a:xfrm>
            <a:off x="1639229" y="4598032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Os textos em amarelo dentro do quadro são os resultados dos </a:t>
            </a:r>
            <a:r>
              <a:rPr lang="pt-BR" sz="1200" dirty="0">
                <a:solidFill>
                  <a:srgbClr val="FFFF00"/>
                </a:solidFill>
                <a:latin typeface="Menlo" panose="020B0609030804020204" pitchFamily="49" charset="0"/>
              </a:rPr>
              <a:t>comandos na tela.</a:t>
            </a:r>
            <a:r>
              <a:rPr lang="pt-BR" sz="12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99589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1371279" y="892766"/>
            <a:ext cx="6228474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8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append</a:t>
            </a:r>
            <a:r>
              <a:rPr lang="pt-BR" sz="28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493731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Adiciona um dado no final da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285471" y="2049331"/>
            <a:ext cx="4572000" cy="163121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</a:t>
            </a:r>
            <a:r>
              <a:rPr lang="pt-BR" sz="2000" dirty="0" err="1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list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lista.append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lista.append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  <a:endParaRPr lang="pt-BR" sz="2000" dirty="0">
              <a:solidFill>
                <a:schemeClr val="bg1"/>
              </a:solidFill>
              <a:latin typeface="Menlo" panose="020B0609030804020204" pitchFamily="49" charset="0"/>
            </a:endParaRP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[22, 'Lógica']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C1906A4-5E80-F4E3-E021-C9DA2537EF80}"/>
              </a:ext>
            </a:extLst>
          </p:cNvPr>
          <p:cNvSpPr txBox="1"/>
          <p:nvPr/>
        </p:nvSpPr>
        <p:spPr>
          <a:xfrm>
            <a:off x="1715259" y="4328479"/>
            <a:ext cx="5712424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Adicionou os elementos 22 e “lógica”.</a:t>
            </a:r>
          </a:p>
        </p:txBody>
      </p:sp>
    </p:spTree>
    <p:extLst>
      <p:ext uri="{BB962C8B-B14F-4D97-AF65-F5344CB8AC3E}">
        <p14:creationId xmlns:p14="http://schemas.microsoft.com/office/powerpoint/2010/main" val="806599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1434494" y="926796"/>
            <a:ext cx="6038904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insert</a:t>
            </a:r>
            <a:r>
              <a:rPr lang="pt-BR" dirty="0"/>
              <a:t>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posição</a:t>
            </a:r>
            <a:r>
              <a:rPr lang="pt-BR" dirty="0"/>
              <a:t>, 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elemento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493731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Insere um dado numa posição da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285471" y="2049331"/>
            <a:ext cx="457200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[22, 'Lógica']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lista.insert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</a:t>
            </a:r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[22, 57.7, 'Lógica']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597734" y="3922053"/>
            <a:ext cx="5712424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Inseriu o elemento 57.7 na posição cujo índice é 1.</a:t>
            </a:r>
          </a:p>
        </p:txBody>
      </p:sp>
    </p:spTree>
    <p:extLst>
      <p:ext uri="{BB962C8B-B14F-4D97-AF65-F5344CB8AC3E}">
        <p14:creationId xmlns:p14="http://schemas.microsoft.com/office/powerpoint/2010/main" val="4055237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pop(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posição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Remove o elemento com  a posição informada. Se não for informada a posição, remove o ultimo elemento..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417978" y="2259307"/>
            <a:ext cx="4572000" cy="163121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lista.pop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[57.7, 'Lógica']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lista.pop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&gt;&gt; [57.7]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597734" y="4089318"/>
            <a:ext cx="5712424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Remove o elemento com o índice 0 (zero) depois remove o último elemento.</a:t>
            </a:r>
          </a:p>
        </p:txBody>
      </p:sp>
    </p:spTree>
    <p:extLst>
      <p:ext uri="{BB962C8B-B14F-4D97-AF65-F5344CB8AC3E}">
        <p14:creationId xmlns:p14="http://schemas.microsoft.com/office/powerpoint/2010/main" val="2734969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remove(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elemento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Remove o elemento pelo conteúdo.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207941" y="2259307"/>
            <a:ext cx="5018049" cy="110799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lista.remove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[22, “Lógica”]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597734" y="4089318"/>
            <a:ext cx="5712424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Remove o elemento com o conteúdo 57.7 da lista.</a:t>
            </a:r>
          </a:p>
        </p:txBody>
      </p:sp>
    </p:spTree>
    <p:extLst>
      <p:ext uri="{BB962C8B-B14F-4D97-AF65-F5344CB8AC3E}">
        <p14:creationId xmlns:p14="http://schemas.microsoft.com/office/powerpoint/2010/main" val="848695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index(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elemento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Retorna o índice do elemento passado por parâmetro.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832784" y="2216157"/>
            <a:ext cx="5303467" cy="144655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indice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lista.index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200" dirty="0" err="1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f"Índice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indice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Índice = 2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3951701"/>
            <a:ext cx="6389061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Retorna o índice 2 do elemento “Lógica” passado por parâmetro. Caso o elemento não exista, haverá um erro de compilação.</a:t>
            </a:r>
          </a:p>
        </p:txBody>
      </p:sp>
    </p:spTree>
    <p:extLst>
      <p:ext uri="{BB962C8B-B14F-4D97-AF65-F5344CB8AC3E}">
        <p14:creationId xmlns:p14="http://schemas.microsoft.com/office/powerpoint/2010/main" val="4023263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count</a:t>
            </a:r>
            <a:r>
              <a:rPr lang="pt-BR" dirty="0"/>
              <a:t>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elemento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Conta quantos elementos específicos existem na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832784" y="2216157"/>
            <a:ext cx="5303467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qtd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lista.count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 err="1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f"Quantidade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qtd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&gt;&gt; Quantidade = 2</a:t>
            </a:r>
            <a:endParaRPr lang="pt-BR" sz="20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3951701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Retorna 2 porque existem 2 elementos 22 na lista.</a:t>
            </a:r>
          </a:p>
        </p:txBody>
      </p:sp>
    </p:spTree>
    <p:extLst>
      <p:ext uri="{BB962C8B-B14F-4D97-AF65-F5344CB8AC3E}">
        <p14:creationId xmlns:p14="http://schemas.microsoft.com/office/powerpoint/2010/main" val="3089196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len</a:t>
            </a:r>
            <a:r>
              <a:rPr lang="pt-BR" dirty="0"/>
              <a:t>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lista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Conta quantos elementos existem na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19944" y="2193203"/>
            <a:ext cx="6118036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qtd_elementos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000" dirty="0" err="1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 err="1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f"Quantidade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qtd_elementos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&gt;&gt; Quantidade = 4</a:t>
            </a:r>
            <a:endParaRPr lang="pt-BR" sz="20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3951701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Retorna 2 porque existem 2 elementos 22 na lista.</a:t>
            </a:r>
          </a:p>
        </p:txBody>
      </p:sp>
    </p:spTree>
    <p:extLst>
      <p:ext uri="{BB962C8B-B14F-4D97-AF65-F5344CB8AC3E}">
        <p14:creationId xmlns:p14="http://schemas.microsoft.com/office/powerpoint/2010/main" val="1934222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08"/>
            <a:ext cx="9144000" cy="5143500"/>
          </a:xfrm>
          <a:prstGeom prst="rect">
            <a:avLst/>
          </a:prstGeom>
        </p:spPr>
      </p:pic>
      <p:sp>
        <p:nvSpPr>
          <p:cNvPr id="3" name="CaixaDeTexto 8"/>
          <p:cNvSpPr txBox="1"/>
          <p:nvPr/>
        </p:nvSpPr>
        <p:spPr>
          <a:xfrm>
            <a:off x="2194681" y="2028702"/>
            <a:ext cx="4754639" cy="678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3644" b="1" kern="1600" cap="all" dirty="0" err="1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Variáveis</a:t>
            </a:r>
            <a:r>
              <a:rPr lang="en-US" sz="3644" b="1" kern="1600" cap="all" dirty="0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 </a:t>
            </a:r>
            <a:r>
              <a:rPr lang="en-US" sz="3644" b="1" kern="1600" cap="all" dirty="0" err="1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indexadas</a:t>
            </a:r>
            <a:endParaRPr lang="pt-BR" sz="3644" b="1" kern="1600" cap="all" dirty="0">
              <a:solidFill>
                <a:srgbClr val="FF0066"/>
              </a:solidFill>
              <a:latin typeface="Gotham HTF" charset="0"/>
              <a:ea typeface="Gotham HTF" charset="0"/>
              <a:cs typeface="Gotham H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sum(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lista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Soma os elementos da lista caso todos sejam numéricos.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19944" y="2193203"/>
            <a:ext cx="6118036" cy="110799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sum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76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3951701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Soma os elementos da lista</a:t>
            </a:r>
          </a:p>
        </p:txBody>
      </p:sp>
    </p:spTree>
    <p:extLst>
      <p:ext uri="{BB962C8B-B14F-4D97-AF65-F5344CB8AC3E}">
        <p14:creationId xmlns:p14="http://schemas.microsoft.com/office/powerpoint/2010/main" val="1885556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+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Concatena (junta) listas.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61011" y="1842866"/>
            <a:ext cx="6118036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 = [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 = [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lista3 = lista1 + lista2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f"Lista1 = 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1600" dirty="0">
                <a:solidFill>
                  <a:srgbClr val="FFFF00"/>
                </a:solidFill>
                <a:latin typeface="Menlo" panose="020B0609030804020204" pitchFamily="49" charset="0"/>
              </a:rPr>
              <a:t>&gt;&gt; Lista1 = [1, 2, 3]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f"Lista2 = 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1600" dirty="0">
                <a:solidFill>
                  <a:srgbClr val="FFFF00"/>
                </a:solidFill>
                <a:latin typeface="Menlo" panose="020B0609030804020204" pitchFamily="49" charset="0"/>
              </a:rPr>
              <a:t>&gt;&gt; Lista2 = [4, 5, 6]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f"Lista3 = 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lista3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1600" dirty="0">
                <a:solidFill>
                  <a:srgbClr val="FFFF00"/>
                </a:solidFill>
                <a:latin typeface="Menlo" panose="020B0609030804020204" pitchFamily="49" charset="0"/>
              </a:rPr>
              <a:t>&gt;&gt; Lista3 = [1, 2, 3, 4, 5, 6]</a:t>
            </a:r>
            <a:endParaRPr lang="pt-BR" sz="16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4351811"/>
            <a:ext cx="6389061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Concatenou a list1 com a lista2 e atribuiu à lista 3. As listas 1 e 2 não foram modificadas</a:t>
            </a:r>
          </a:p>
        </p:txBody>
      </p:sp>
    </p:spTree>
    <p:extLst>
      <p:ext uri="{BB962C8B-B14F-4D97-AF65-F5344CB8AC3E}">
        <p14:creationId xmlns:p14="http://schemas.microsoft.com/office/powerpoint/2010/main" val="2152067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extend</a:t>
            </a:r>
            <a:r>
              <a:rPr lang="pt-BR" dirty="0"/>
              <a:t>(lista)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07387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Adiciona ao final da lista outra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61011" y="1674531"/>
            <a:ext cx="6118036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 = [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f"Lista1 = 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Lista1 = [1, 2, 3] </a:t>
            </a:r>
          </a:p>
          <a:p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 = [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f"Lista2 = 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18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Lista2 = [4, 5, 6] 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lista2.extend(lista1)</a:t>
            </a:r>
          </a:p>
          <a:p>
            <a:r>
              <a:rPr lang="pt-BR" sz="18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Lista2 = [4, 5, 6, 1, 2, 3]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f"Lista2 = 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4476314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Criou a lista1 e lista2 e adicionou no final da lista2 a lista1.</a:t>
            </a:r>
          </a:p>
        </p:txBody>
      </p:sp>
    </p:spTree>
    <p:extLst>
      <p:ext uri="{BB962C8B-B14F-4D97-AF65-F5344CB8AC3E}">
        <p14:creationId xmlns:p14="http://schemas.microsoft.com/office/powerpoint/2010/main" val="894857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copy</a:t>
            </a:r>
            <a:r>
              <a:rPr lang="pt-BR" dirty="0"/>
              <a:t>()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07387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Copia uma lista em outra.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61011" y="1674531"/>
            <a:ext cx="6118036" cy="19389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 = lista1.copy()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f"Lista1 = 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Lista1 = [1, 2, 3]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f"Lista2 = 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Lista2 = [1, 2, 3]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4398257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Criou a lista1 fez uma cópia na lista 2.</a:t>
            </a:r>
          </a:p>
        </p:txBody>
      </p:sp>
    </p:spTree>
    <p:extLst>
      <p:ext uri="{BB962C8B-B14F-4D97-AF65-F5344CB8AC3E}">
        <p14:creationId xmlns:p14="http://schemas.microsoft.com/office/powerpoint/2010/main" val="3720757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sort</a:t>
            </a:r>
            <a:r>
              <a:rPr lang="pt-BR" dirty="0"/>
              <a:t>(reverse)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697643" y="1283785"/>
            <a:ext cx="8012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Ordena os elementos da lista. O parâmetro reverse=</a:t>
            </a:r>
            <a:r>
              <a:rPr lang="pt-BR" sz="2000" dirty="0" err="1">
                <a:solidFill>
                  <a:schemeClr val="bg1"/>
                </a:solidFill>
              </a:rPr>
              <a:t>True</a:t>
            </a:r>
            <a:r>
              <a:rPr lang="pt-BR" sz="2000" dirty="0">
                <a:solidFill>
                  <a:schemeClr val="bg1"/>
                </a:solidFill>
              </a:rPr>
              <a:t> permite que seja ordenada em ordem decrescente.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70625" y="2015273"/>
            <a:ext cx="6118036" cy="224676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lista.sort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&gt;&gt; [-5, 4, 19, 25, 33]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lista.sort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AA4926"/>
                </a:solidFill>
                <a:effectLst/>
                <a:latin typeface="Menlo" panose="020B0609030804020204" pitchFamily="49" charset="0"/>
              </a:rPr>
              <a:t>reverse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2000" dirty="0" err="1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[33, 25, 19, 4, -5]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4398257"/>
            <a:ext cx="6389061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Ordenou a lista em ordem crescente, depois em ordem decrescente</a:t>
            </a:r>
          </a:p>
        </p:txBody>
      </p:sp>
    </p:spTree>
    <p:extLst>
      <p:ext uri="{BB962C8B-B14F-4D97-AF65-F5344CB8AC3E}">
        <p14:creationId xmlns:p14="http://schemas.microsoft.com/office/powerpoint/2010/main" val="2105009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reverse()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697643" y="1283785"/>
            <a:ext cx="8012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Inverte a ordem dos elementos dentro da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70625" y="2015273"/>
            <a:ext cx="6118036" cy="144655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lista.reverse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[-5, 33, 25, 4, 19]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309213" y="3991126"/>
            <a:ext cx="6389061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Inverteu os elementos da lista, colocando o último elemento como primeiro e primeiro como último e assim sucessivamente.</a:t>
            </a:r>
          </a:p>
        </p:txBody>
      </p:sp>
    </p:spTree>
    <p:extLst>
      <p:ext uri="{BB962C8B-B14F-4D97-AF65-F5344CB8AC3E}">
        <p14:creationId xmlns:p14="http://schemas.microsoft.com/office/powerpoint/2010/main" val="1303516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clear</a:t>
            </a:r>
            <a:r>
              <a:rPr lang="pt-BR" dirty="0"/>
              <a:t>()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697643" y="1283785"/>
            <a:ext cx="8012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Apaga todos os elementos da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70625" y="2015273"/>
            <a:ext cx="6118036" cy="144655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lista.clear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[]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309213" y="3991126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Removeu todos os elementos da lista, mas ela continua existindo.</a:t>
            </a:r>
          </a:p>
        </p:txBody>
      </p:sp>
    </p:spTree>
    <p:extLst>
      <p:ext uri="{BB962C8B-B14F-4D97-AF65-F5344CB8AC3E}">
        <p14:creationId xmlns:p14="http://schemas.microsoft.com/office/powerpoint/2010/main" val="1198870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del</a:t>
            </a:r>
            <a:r>
              <a:rPr lang="pt-BR" dirty="0"/>
              <a:t>(lista)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697643" y="1283785"/>
            <a:ext cx="8012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Exclui (desaloca) a lista da memória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70625" y="2015273"/>
            <a:ext cx="6118036" cy="104644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del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a lista não existe mais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309213" y="3991126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Excluiu a lista da memória com todos os seus elementos.</a:t>
            </a:r>
          </a:p>
        </p:txBody>
      </p:sp>
    </p:spTree>
    <p:extLst>
      <p:ext uri="{BB962C8B-B14F-4D97-AF65-F5344CB8AC3E}">
        <p14:creationId xmlns:p14="http://schemas.microsoft.com/office/powerpoint/2010/main" val="915467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C799309C-AAA7-7558-03EB-CCE754A57851}"/>
              </a:ext>
            </a:extLst>
          </p:cNvPr>
          <p:cNvSpPr txBox="1"/>
          <p:nvPr/>
        </p:nvSpPr>
        <p:spPr>
          <a:xfrm>
            <a:off x="784405" y="972727"/>
            <a:ext cx="793811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1. Fazer um procedimento chamado ‘</a:t>
            </a:r>
            <a:r>
              <a:rPr lang="pt-BR" dirty="0" err="1">
                <a:solidFill>
                  <a:schemeClr val="bg1"/>
                </a:solidFill>
              </a:rPr>
              <a:t>preenche_lista</a:t>
            </a:r>
            <a:r>
              <a:rPr lang="pt-BR" dirty="0">
                <a:solidFill>
                  <a:schemeClr val="bg1"/>
                </a:solidFill>
              </a:rPr>
              <a:t>(l)’ que preencha uma lista passada por parâmetro até que seja digitado ponto (.).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preenche_lista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(lista)</a:t>
            </a:r>
          </a:p>
          <a:p>
            <a:r>
              <a:rPr lang="pt-BR" dirty="0">
                <a:solidFill>
                  <a:schemeClr val="bg1"/>
                </a:solidFill>
              </a:rPr>
              <a:t>2. Fazer um procedimento chamado ‘</a:t>
            </a:r>
            <a:r>
              <a:rPr lang="pt-BR" dirty="0" err="1">
                <a:solidFill>
                  <a:schemeClr val="bg1"/>
                </a:solidFill>
              </a:rPr>
              <a:t>exibe_lista</a:t>
            </a:r>
            <a:r>
              <a:rPr lang="pt-BR" dirty="0">
                <a:solidFill>
                  <a:schemeClr val="bg1"/>
                </a:solidFill>
              </a:rPr>
              <a:t>(l)’ que exiba os elementos da lista passada por parâmetro..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exibe_lista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(lista)</a:t>
            </a:r>
          </a:p>
          <a:p>
            <a:r>
              <a:rPr lang="pt-BR" dirty="0">
                <a:solidFill>
                  <a:schemeClr val="bg1"/>
                </a:solidFill>
              </a:rPr>
              <a:t>3. Sabemos que a função </a:t>
            </a:r>
            <a:r>
              <a:rPr lang="pt-BR" dirty="0" err="1">
                <a:solidFill>
                  <a:schemeClr val="bg1"/>
                </a:solidFill>
              </a:rPr>
              <a:t>len</a:t>
            </a:r>
            <a:r>
              <a:rPr lang="pt-BR" dirty="0">
                <a:solidFill>
                  <a:schemeClr val="bg1"/>
                </a:solidFill>
              </a:rPr>
              <a:t>() do Python retorna a quantidade de elementos de uma lista. Faça uma função chamada ‘</a:t>
            </a:r>
            <a:r>
              <a:rPr lang="pt-BR" dirty="0" err="1">
                <a:solidFill>
                  <a:schemeClr val="bg1"/>
                </a:solidFill>
              </a:rPr>
              <a:t>conta_elementos</a:t>
            </a:r>
            <a:r>
              <a:rPr lang="pt-BR" dirty="0">
                <a:solidFill>
                  <a:schemeClr val="bg1"/>
                </a:solidFill>
              </a:rPr>
              <a:t>(l)’ que tenha o mesmo efeito (sem usar o </a:t>
            </a:r>
            <a:r>
              <a:rPr lang="pt-BR" dirty="0" err="1">
                <a:solidFill>
                  <a:schemeClr val="bg1"/>
                </a:solidFill>
              </a:rPr>
              <a:t>len</a:t>
            </a:r>
            <a:r>
              <a:rPr lang="pt-BR" dirty="0">
                <a:solidFill>
                  <a:schemeClr val="bg1"/>
                </a:solidFill>
              </a:rPr>
              <a:t>() dentro dela).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conta_elementos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(lista)</a:t>
            </a:r>
          </a:p>
          <a:p>
            <a:r>
              <a:rPr lang="pt-BR" dirty="0">
                <a:solidFill>
                  <a:schemeClr val="bg1"/>
                </a:solidFill>
              </a:rPr>
              <a:t>4. Sabemos que a função index() do Python retorna o índice do elemento passado por parâmetro. Faça uma função parecida chamada ‘</a:t>
            </a:r>
            <a:r>
              <a:rPr lang="pt-BR" dirty="0" err="1">
                <a:solidFill>
                  <a:schemeClr val="bg1"/>
                </a:solidFill>
              </a:rPr>
              <a:t>retorna_indice</a:t>
            </a:r>
            <a:r>
              <a:rPr lang="pt-BR" dirty="0">
                <a:solidFill>
                  <a:schemeClr val="bg1"/>
                </a:solidFill>
              </a:rPr>
              <a:t>(elemento)’ com a melhoria de retornar -1 caso o elemento não seja encontrado.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retorna_indice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(elemento)</a:t>
            </a:r>
          </a:p>
          <a:p>
            <a:r>
              <a:rPr lang="pt-BR" sz="1200" dirty="0">
                <a:solidFill>
                  <a:schemeClr val="bg1"/>
                </a:solidFill>
              </a:rPr>
              <a:t>5. Sabemos que a função </a:t>
            </a:r>
            <a:r>
              <a:rPr lang="pt-BR" sz="1200" dirty="0" err="1">
                <a:solidFill>
                  <a:schemeClr val="bg1"/>
                </a:solidFill>
              </a:rPr>
              <a:t>count</a:t>
            </a:r>
            <a:r>
              <a:rPr lang="pt-BR" sz="1200" dirty="0">
                <a:solidFill>
                  <a:schemeClr val="bg1"/>
                </a:solidFill>
              </a:rPr>
              <a:t>() do Python retorna a quantidade de um elemento especifico. Faça uma função chamada ‘busca(</a:t>
            </a:r>
            <a:r>
              <a:rPr lang="pt-BR" sz="1200" dirty="0" err="1">
                <a:solidFill>
                  <a:schemeClr val="bg1"/>
                </a:solidFill>
              </a:rPr>
              <a:t>l,elemento</a:t>
            </a:r>
            <a:r>
              <a:rPr lang="pt-BR" sz="1200" dirty="0">
                <a:solidFill>
                  <a:schemeClr val="bg1"/>
                </a:solidFill>
              </a:rPr>
              <a:t>)’ que tenha o mesmo efeito (sem usar Count() dentro dela.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busca(lista, elemento)</a:t>
            </a:r>
          </a:p>
          <a:p>
            <a:r>
              <a:rPr lang="pt-BR" sz="1200" dirty="0">
                <a:solidFill>
                  <a:schemeClr val="bg1"/>
                </a:solidFill>
              </a:rPr>
              <a:t>6. Fazer uma função chamada ‘</a:t>
            </a:r>
            <a:r>
              <a:rPr lang="pt-BR" sz="1200" dirty="0" err="1">
                <a:solidFill>
                  <a:schemeClr val="bg1"/>
                </a:solidFill>
              </a:rPr>
              <a:t>conta_inteiro</a:t>
            </a:r>
            <a:r>
              <a:rPr lang="pt-BR" sz="1200" dirty="0">
                <a:solidFill>
                  <a:schemeClr val="bg1"/>
                </a:solidFill>
              </a:rPr>
              <a:t>(l)’ que conte quantos elementos inteiros existem em uma lista.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conta_inteiro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(lista)</a:t>
            </a:r>
          </a:p>
          <a:p>
            <a:endParaRPr lang="pt-BR" sz="1200" dirty="0">
              <a:solidFill>
                <a:schemeClr val="bg1"/>
              </a:solidFill>
            </a:endParaRPr>
          </a:p>
          <a:p>
            <a:endParaRPr lang="pt-BR" sz="1200" dirty="0">
              <a:solidFill>
                <a:srgbClr val="FFFF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B4FE2F-4C15-38E5-CF38-75C46DB89766}"/>
              </a:ext>
            </a:extLst>
          </p:cNvPr>
          <p:cNvSpPr txBox="1"/>
          <p:nvPr/>
        </p:nvSpPr>
        <p:spPr>
          <a:xfrm>
            <a:off x="-124488" y="4939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Listas – Lista de exercícios</a:t>
            </a:r>
          </a:p>
        </p:txBody>
      </p:sp>
    </p:spTree>
    <p:extLst>
      <p:ext uri="{BB962C8B-B14F-4D97-AF65-F5344CB8AC3E}">
        <p14:creationId xmlns:p14="http://schemas.microsoft.com/office/powerpoint/2010/main" val="18676673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C799309C-AAA7-7558-03EB-CCE754A57851}"/>
              </a:ext>
            </a:extLst>
          </p:cNvPr>
          <p:cNvSpPr txBox="1"/>
          <p:nvPr/>
        </p:nvSpPr>
        <p:spPr>
          <a:xfrm>
            <a:off x="784405" y="972727"/>
            <a:ext cx="7938111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6. Fazer uma função chamada ‘</a:t>
            </a:r>
            <a:r>
              <a:rPr lang="pt-BR" sz="1200" dirty="0" err="1">
                <a:solidFill>
                  <a:schemeClr val="bg1"/>
                </a:solidFill>
              </a:rPr>
              <a:t>conta_string</a:t>
            </a:r>
            <a:r>
              <a:rPr lang="pt-BR" sz="1200" dirty="0">
                <a:solidFill>
                  <a:schemeClr val="bg1"/>
                </a:solidFill>
              </a:rPr>
              <a:t>(l)’ que conte quantos elementos </a:t>
            </a:r>
            <a:r>
              <a:rPr lang="pt-BR" sz="1200" dirty="0" err="1">
                <a:solidFill>
                  <a:schemeClr val="bg1"/>
                </a:solidFill>
              </a:rPr>
              <a:t>strings</a:t>
            </a:r>
            <a:r>
              <a:rPr lang="pt-BR" sz="1200" dirty="0">
                <a:solidFill>
                  <a:schemeClr val="bg1"/>
                </a:solidFill>
              </a:rPr>
              <a:t> existem em uma lista.</a:t>
            </a:r>
          </a:p>
          <a:p>
            <a:r>
              <a:rPr lang="pt-BR" sz="1200" dirty="0">
                <a:solidFill>
                  <a:schemeClr val="bg1"/>
                </a:solidFill>
              </a:rPr>
              <a:t>7. Fazer uma função chamada ‘</a:t>
            </a:r>
            <a:r>
              <a:rPr lang="pt-BR" sz="1200" dirty="0" err="1">
                <a:solidFill>
                  <a:schemeClr val="bg1"/>
                </a:solidFill>
              </a:rPr>
              <a:t>conta_boolean</a:t>
            </a:r>
            <a:r>
              <a:rPr lang="pt-BR" sz="1200" dirty="0">
                <a:solidFill>
                  <a:schemeClr val="bg1"/>
                </a:solidFill>
              </a:rPr>
              <a:t>(l)’ que conte quantos elementos lógicos existem em uma lista.</a:t>
            </a:r>
          </a:p>
          <a:p>
            <a:r>
              <a:rPr lang="pt-BR" sz="1200" dirty="0">
                <a:solidFill>
                  <a:schemeClr val="bg1"/>
                </a:solidFill>
              </a:rPr>
              <a:t>8. Fazer uma função chamada ‘</a:t>
            </a:r>
            <a:r>
              <a:rPr lang="pt-BR" sz="1200" dirty="0" err="1">
                <a:solidFill>
                  <a:schemeClr val="bg1"/>
                </a:solidFill>
              </a:rPr>
              <a:t>conta_float</a:t>
            </a:r>
            <a:r>
              <a:rPr lang="pt-BR" sz="1200" dirty="0">
                <a:solidFill>
                  <a:schemeClr val="bg1"/>
                </a:solidFill>
              </a:rPr>
              <a:t>(l)’ que conte quantos elementos </a:t>
            </a:r>
            <a:r>
              <a:rPr lang="pt-BR" sz="1200" dirty="0" err="1">
                <a:solidFill>
                  <a:schemeClr val="bg1"/>
                </a:solidFill>
              </a:rPr>
              <a:t>float</a:t>
            </a:r>
            <a:r>
              <a:rPr lang="pt-BR" sz="1200" dirty="0">
                <a:solidFill>
                  <a:schemeClr val="bg1"/>
                </a:solidFill>
              </a:rPr>
              <a:t> existem em uma lista.</a:t>
            </a:r>
          </a:p>
          <a:p>
            <a:r>
              <a:rPr lang="pt-BR" sz="1200" dirty="0">
                <a:solidFill>
                  <a:schemeClr val="bg1"/>
                </a:solidFill>
              </a:rPr>
              <a:t>9. Fazer um procedimento chamado ‘</a:t>
            </a:r>
            <a:r>
              <a:rPr lang="pt-BR" sz="1200" dirty="0" err="1">
                <a:solidFill>
                  <a:schemeClr val="bg1"/>
                </a:solidFill>
              </a:rPr>
              <a:t>copia_int</a:t>
            </a:r>
            <a:r>
              <a:rPr lang="pt-BR" sz="1200" dirty="0">
                <a:solidFill>
                  <a:schemeClr val="bg1"/>
                </a:solidFill>
              </a:rPr>
              <a:t>(lista1, lista2)’ que verifique na lista1 se um dado é inteiro e copie para a lista2 este dado convertido em inteiro.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Lista1 = [‘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eds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</a:t>
            </a:r>
            <a:r>
              <a:rPr lang="pt-BR" sz="12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‘56’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‘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fiap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‘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ester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‘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‘45.78’, </a:t>
            </a:r>
            <a:r>
              <a:rPr lang="pt-BR" sz="12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’12’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pt-BR" sz="12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’78’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copia_int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(lista1, lista2)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print(lista1) </a:t>
            </a:r>
            <a:r>
              <a:rPr lang="pt-BR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[‘</a:t>
            </a:r>
            <a:r>
              <a:rPr lang="pt-BR" sz="12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eds</a:t>
            </a:r>
            <a:r>
              <a:rPr lang="pt-BR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‘56’, ‘</a:t>
            </a:r>
            <a:r>
              <a:rPr lang="pt-BR" sz="12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fiap</a:t>
            </a:r>
            <a:r>
              <a:rPr lang="pt-BR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‘</a:t>
            </a:r>
            <a:r>
              <a:rPr lang="pt-BR" sz="12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ester</a:t>
            </a:r>
            <a:r>
              <a:rPr lang="pt-BR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‘</a:t>
            </a:r>
            <a:r>
              <a:rPr lang="pt-BR" sz="12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pt-BR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‘45.78’, ’12’, ’78’]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print(lista2) </a:t>
            </a:r>
            <a:r>
              <a:rPr lang="pt-BR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[56, 12, 78]</a:t>
            </a:r>
            <a:endParaRPr lang="pt-BR" sz="1200" dirty="0">
              <a:solidFill>
                <a:srgbClr val="FFFF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pt-BR" sz="1200" dirty="0">
              <a:solidFill>
                <a:srgbClr val="FFFF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endParaRPr lang="pt-BR" sz="1200" dirty="0">
              <a:solidFill>
                <a:schemeClr val="bg1"/>
              </a:solidFill>
            </a:endParaRPr>
          </a:p>
          <a:p>
            <a:endParaRPr lang="pt-BR" sz="1200" dirty="0">
              <a:solidFill>
                <a:srgbClr val="FFFF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B4FE2F-4C15-38E5-CF38-75C46DB89766}"/>
              </a:ext>
            </a:extLst>
          </p:cNvPr>
          <p:cNvSpPr txBox="1"/>
          <p:nvPr/>
        </p:nvSpPr>
        <p:spPr>
          <a:xfrm>
            <a:off x="-124488" y="4939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Listas – Lista de exercícios</a:t>
            </a:r>
          </a:p>
        </p:txBody>
      </p:sp>
    </p:spTree>
    <p:extLst>
      <p:ext uri="{BB962C8B-B14F-4D97-AF65-F5344CB8AC3E}">
        <p14:creationId xmlns:p14="http://schemas.microsoft.com/office/powerpoint/2010/main" val="712902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2BA3DE82-94CC-254F-B4C0-237E0DC6A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2945" cy="5147669"/>
          </a:xfrm>
          <a:prstGeom prst="rect">
            <a:avLst/>
          </a:prstGeom>
        </p:spPr>
      </p:pic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Variáveis indexadas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1518371" y="1017478"/>
            <a:ext cx="610619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É uma classe de variável que permite armazenar </a:t>
            </a:r>
            <a:r>
              <a:rPr lang="pt-BR" sz="2800" b="1" dirty="0">
                <a:solidFill>
                  <a:srgbClr val="ED145B"/>
                </a:solidFill>
              </a:rPr>
              <a:t>diversas informações 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em apenas </a:t>
            </a:r>
            <a:r>
              <a:rPr lang="pt-BR" sz="2800" b="1" dirty="0">
                <a:solidFill>
                  <a:srgbClr val="ED145B"/>
                </a:solidFill>
              </a:rPr>
              <a:t>um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identificador (variável).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Elas são referenciadas pelo </a:t>
            </a:r>
            <a:r>
              <a:rPr lang="pt-BR" sz="2800" b="1" dirty="0">
                <a:solidFill>
                  <a:srgbClr val="ED145B"/>
                </a:solidFill>
              </a:rPr>
              <a:t>índice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que começa do </a:t>
            </a:r>
            <a:r>
              <a:rPr lang="pt-BR" sz="2800" b="1" dirty="0">
                <a:solidFill>
                  <a:srgbClr val="ED145B"/>
                </a:solidFill>
              </a:rPr>
              <a:t>zero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e vai até o limite da estrutura.</a:t>
            </a:r>
          </a:p>
        </p:txBody>
      </p:sp>
    </p:spTree>
    <p:extLst>
      <p:ext uri="{BB962C8B-B14F-4D97-AF65-F5344CB8AC3E}">
        <p14:creationId xmlns:p14="http://schemas.microsoft.com/office/powerpoint/2010/main" val="2484699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439652" y="4172741"/>
            <a:ext cx="856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Os dados nele inseridos são homogêneos (mesmo tipo)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 seu tamanho é pré-definido</a:t>
            </a: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6B8EC042-50D6-1710-48E3-8E48F2FF1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12226"/>
              </p:ext>
            </p:extLst>
          </p:nvPr>
        </p:nvGraphicFramePr>
        <p:xfrm>
          <a:off x="658168" y="2225513"/>
          <a:ext cx="81280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68D6752B-BA99-32E0-A899-2443A60C5F76}"/>
              </a:ext>
            </a:extLst>
          </p:cNvPr>
          <p:cNvSpPr txBox="1"/>
          <p:nvPr/>
        </p:nvSpPr>
        <p:spPr>
          <a:xfrm>
            <a:off x="606295" y="1735779"/>
            <a:ext cx="3738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>
                <a:solidFill>
                  <a:srgbClr val="0070C0"/>
                </a:solidFill>
              </a:rPr>
              <a:t>V</a:t>
            </a:r>
          </a:p>
        </p:txBody>
      </p:sp>
      <p:sp>
        <p:nvSpPr>
          <p:cNvPr id="6" name="Processo 5">
            <a:extLst>
              <a:ext uri="{FF2B5EF4-FFF2-40B4-BE49-F238E27FC236}">
                <a16:creationId xmlns:a16="http://schemas.microsoft.com/office/drawing/2014/main" id="{DD52791D-AB2A-B3A9-6F65-6FE54EF98BFE}"/>
              </a:ext>
            </a:extLst>
          </p:cNvPr>
          <p:cNvSpPr/>
          <p:nvPr/>
        </p:nvSpPr>
        <p:spPr>
          <a:xfrm>
            <a:off x="3938832" y="1901409"/>
            <a:ext cx="1554480" cy="1389888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Processo 6">
            <a:extLst>
              <a:ext uri="{FF2B5EF4-FFF2-40B4-BE49-F238E27FC236}">
                <a16:creationId xmlns:a16="http://schemas.microsoft.com/office/drawing/2014/main" id="{CE7F08FF-483F-AEFF-85B9-D03F4302A35C}"/>
              </a:ext>
            </a:extLst>
          </p:cNvPr>
          <p:cNvSpPr/>
          <p:nvPr/>
        </p:nvSpPr>
        <p:spPr>
          <a:xfrm>
            <a:off x="4491663" y="2137196"/>
            <a:ext cx="461010" cy="446024"/>
          </a:xfrm>
          <a:prstGeom prst="flowChartProcess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Processo 7">
            <a:extLst>
              <a:ext uri="{FF2B5EF4-FFF2-40B4-BE49-F238E27FC236}">
                <a16:creationId xmlns:a16="http://schemas.microsoft.com/office/drawing/2014/main" id="{A2E46FB3-2F91-1AEB-908D-61A2433CCE60}"/>
              </a:ext>
            </a:extLst>
          </p:cNvPr>
          <p:cNvSpPr/>
          <p:nvPr/>
        </p:nvSpPr>
        <p:spPr>
          <a:xfrm>
            <a:off x="4496806" y="2629448"/>
            <a:ext cx="461010" cy="446024"/>
          </a:xfrm>
          <a:prstGeom prst="flowChartProcess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5023A54-CAC1-262E-A6EC-EC3A0C9AB263}"/>
              </a:ext>
            </a:extLst>
          </p:cNvPr>
          <p:cNvSpPr txBox="1"/>
          <p:nvPr/>
        </p:nvSpPr>
        <p:spPr>
          <a:xfrm>
            <a:off x="3424440" y="1295627"/>
            <a:ext cx="1081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Elemento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244FA18-2112-3856-B767-461179C4A144}"/>
              </a:ext>
            </a:extLst>
          </p:cNvPr>
          <p:cNvSpPr txBox="1"/>
          <p:nvPr/>
        </p:nvSpPr>
        <p:spPr>
          <a:xfrm>
            <a:off x="4952673" y="3474897"/>
            <a:ext cx="5565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4">
                    <a:lumMod val="75000"/>
                  </a:schemeClr>
                </a:solidFill>
              </a:rPr>
              <a:t>Dado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B90E4E7-B129-9B9B-9BC6-488AA0F67450}"/>
              </a:ext>
            </a:extLst>
          </p:cNvPr>
          <p:cNvSpPr txBox="1"/>
          <p:nvPr/>
        </p:nvSpPr>
        <p:spPr>
          <a:xfrm>
            <a:off x="4962291" y="1519867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6">
                    <a:lumMod val="75000"/>
                  </a:schemeClr>
                </a:solidFill>
              </a:rPr>
              <a:t>Índice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DC268FA7-B23A-F0D1-73C7-A1E57F9FEF00}"/>
              </a:ext>
            </a:extLst>
          </p:cNvPr>
          <p:cNvCxnSpPr>
            <a:cxnSpLocks/>
          </p:cNvCxnSpPr>
          <p:nvPr/>
        </p:nvCxnSpPr>
        <p:spPr>
          <a:xfrm>
            <a:off x="4176576" y="1621132"/>
            <a:ext cx="164592" cy="268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D383EDF3-C032-D360-AC25-4355E3C1748C}"/>
              </a:ext>
            </a:extLst>
          </p:cNvPr>
          <p:cNvCxnSpPr>
            <a:cxnSpLocks/>
          </p:cNvCxnSpPr>
          <p:nvPr/>
        </p:nvCxnSpPr>
        <p:spPr>
          <a:xfrm flipH="1">
            <a:off x="4797826" y="1801317"/>
            <a:ext cx="457742" cy="27987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239DC239-AAFC-3874-BBF3-D42D2D3F18A1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952673" y="3108925"/>
            <a:ext cx="278282" cy="36597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Balão de Linha 2 15">
            <a:extLst>
              <a:ext uri="{FF2B5EF4-FFF2-40B4-BE49-F238E27FC236}">
                <a16:creationId xmlns:a16="http://schemas.microsoft.com/office/drawing/2014/main" id="{5DFCC4CE-B837-2B6B-4209-64B0B1280769}"/>
              </a:ext>
            </a:extLst>
          </p:cNvPr>
          <p:cNvSpPr/>
          <p:nvPr/>
        </p:nvSpPr>
        <p:spPr>
          <a:xfrm>
            <a:off x="5741176" y="897128"/>
            <a:ext cx="1111778" cy="583165"/>
          </a:xfrm>
          <a:prstGeom prst="borderCallout2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Posição do elemento</a:t>
            </a:r>
          </a:p>
        </p:txBody>
      </p:sp>
      <p:sp>
        <p:nvSpPr>
          <p:cNvPr id="17" name="Balão de Linha 2 16">
            <a:extLst>
              <a:ext uri="{FF2B5EF4-FFF2-40B4-BE49-F238E27FC236}">
                <a16:creationId xmlns:a16="http://schemas.microsoft.com/office/drawing/2014/main" id="{4F7E10FC-FEEB-B82C-EA66-87C4F4E53BCC}"/>
              </a:ext>
            </a:extLst>
          </p:cNvPr>
          <p:cNvSpPr/>
          <p:nvPr/>
        </p:nvSpPr>
        <p:spPr>
          <a:xfrm>
            <a:off x="6227963" y="3265472"/>
            <a:ext cx="1111778" cy="583165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7046"/>
              <a:gd name="adj6" fmla="val -67730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Valor inserido no elemento</a:t>
            </a:r>
          </a:p>
        </p:txBody>
      </p:sp>
      <p:sp>
        <p:nvSpPr>
          <p:cNvPr id="18" name="Balão de Linha 2 17">
            <a:extLst>
              <a:ext uri="{FF2B5EF4-FFF2-40B4-BE49-F238E27FC236}">
                <a16:creationId xmlns:a16="http://schemas.microsoft.com/office/drawing/2014/main" id="{4C36DAF3-03CE-9BD6-98C8-C2DB5D932C7C}"/>
              </a:ext>
            </a:extLst>
          </p:cNvPr>
          <p:cNvSpPr/>
          <p:nvPr/>
        </p:nvSpPr>
        <p:spPr>
          <a:xfrm>
            <a:off x="1924588" y="747992"/>
            <a:ext cx="1111778" cy="583165"/>
          </a:xfrm>
          <a:prstGeom prst="borderCallout2">
            <a:avLst>
              <a:gd name="adj1" fmla="val 28311"/>
              <a:gd name="adj2" fmla="val 107013"/>
              <a:gd name="adj3" fmla="val 30223"/>
              <a:gd name="adj4" fmla="val 122751"/>
              <a:gd name="adj5" fmla="val 99115"/>
              <a:gd name="adj6" fmla="val 165971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Contexto da posição</a:t>
            </a:r>
          </a:p>
        </p:txBody>
      </p:sp>
      <p:sp>
        <p:nvSpPr>
          <p:cNvPr id="19" name="Balão de Linha 2 18">
            <a:extLst>
              <a:ext uri="{FF2B5EF4-FFF2-40B4-BE49-F238E27FC236}">
                <a16:creationId xmlns:a16="http://schemas.microsoft.com/office/drawing/2014/main" id="{ECBBD1F1-7E86-96FF-31B9-ADC6A81405A7}"/>
              </a:ext>
            </a:extLst>
          </p:cNvPr>
          <p:cNvSpPr/>
          <p:nvPr/>
        </p:nvSpPr>
        <p:spPr>
          <a:xfrm>
            <a:off x="606295" y="3333355"/>
            <a:ext cx="1111778" cy="583165"/>
          </a:xfrm>
          <a:prstGeom prst="borderCallout2">
            <a:avLst>
              <a:gd name="adj1" fmla="val 32136"/>
              <a:gd name="adj2" fmla="val -10339"/>
              <a:gd name="adj3" fmla="val 34047"/>
              <a:gd name="adj4" fmla="val -29706"/>
              <a:gd name="adj5" fmla="val -218308"/>
              <a:gd name="adj6" fmla="val 1478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Nome da variável</a:t>
            </a:r>
          </a:p>
        </p:txBody>
      </p:sp>
    </p:spTree>
    <p:extLst>
      <p:ext uri="{BB962C8B-B14F-4D97-AF65-F5344CB8AC3E}">
        <p14:creationId xmlns:p14="http://schemas.microsoft.com/office/powerpoint/2010/main" val="2071789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Aplicação Prática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6B8EC042-50D6-1710-48E3-8E48F2FF1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522146"/>
              </p:ext>
            </p:extLst>
          </p:nvPr>
        </p:nvGraphicFramePr>
        <p:xfrm>
          <a:off x="639978" y="771931"/>
          <a:ext cx="81280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68D6752B-BA99-32E0-A899-2443A60C5F76}"/>
              </a:ext>
            </a:extLst>
          </p:cNvPr>
          <p:cNvSpPr txBox="1"/>
          <p:nvPr/>
        </p:nvSpPr>
        <p:spPr>
          <a:xfrm>
            <a:off x="583683" y="265783"/>
            <a:ext cx="33534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 err="1">
                <a:solidFill>
                  <a:srgbClr val="0070C0"/>
                </a:solidFill>
              </a:rPr>
              <a:t>v</a:t>
            </a:r>
            <a:endParaRPr lang="pt-BR" sz="2600" dirty="0">
              <a:solidFill>
                <a:srgbClr val="0070C0"/>
              </a:solidFill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DD5EEF9-7047-7D85-96F5-6163039BE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742" y="4059365"/>
            <a:ext cx="5242406" cy="85369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7B70F0FC-140F-8D77-4811-F7E3718601A7}"/>
              </a:ext>
            </a:extLst>
          </p:cNvPr>
          <p:cNvSpPr txBox="1"/>
          <p:nvPr/>
        </p:nvSpPr>
        <p:spPr>
          <a:xfrm>
            <a:off x="3684344" y="1676198"/>
            <a:ext cx="153920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Código-Fonte: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6DF6F92-AB65-F3EE-F967-32BE6257C882}"/>
              </a:ext>
            </a:extLst>
          </p:cNvPr>
          <p:cNvSpPr txBox="1"/>
          <p:nvPr/>
        </p:nvSpPr>
        <p:spPr>
          <a:xfrm>
            <a:off x="4049027" y="3759283"/>
            <a:ext cx="80983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Saída:</a:t>
            </a: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0BDA296E-77A4-798A-CC94-719AC3194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4850" y="2010008"/>
            <a:ext cx="4594782" cy="157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9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1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47854" y="1121257"/>
            <a:ext cx="7248292" cy="3647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EXERCÍCIOS: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600" dirty="0">
                <a:solidFill>
                  <a:schemeClr val="bg1"/>
                </a:solidFill>
              </a:rPr>
              <a:t>Considere o vetor de nome ‘</a:t>
            </a:r>
            <a:r>
              <a:rPr lang="pt-BR" sz="1600" dirty="0" err="1">
                <a:solidFill>
                  <a:schemeClr val="bg1"/>
                </a:solidFill>
              </a:rPr>
              <a:t>v</a:t>
            </a:r>
            <a:r>
              <a:rPr lang="pt-BR" sz="1600" dirty="0">
                <a:solidFill>
                  <a:schemeClr val="bg1"/>
                </a:solidFill>
              </a:rPr>
              <a:t>’ acima e faça os seguintes subalgoritmos:</a:t>
            </a:r>
          </a:p>
          <a:p>
            <a:r>
              <a:rPr lang="pt-BR" dirty="0">
                <a:solidFill>
                  <a:schemeClr val="bg1"/>
                </a:solidFill>
              </a:rPr>
              <a:t>1. Fazer uma Função que retorne o primeiro elemento do vetor. 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primeiro_elemento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45</a:t>
            </a:r>
          </a:p>
          <a:p>
            <a:r>
              <a:rPr lang="pt-BR" dirty="0">
                <a:solidFill>
                  <a:schemeClr val="bg1"/>
                </a:solidFill>
              </a:rPr>
              <a:t>2. Fazer um procedimento que exiba somente os números negativos contidos no vetor.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exibe_vegativos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</a:t>
            </a:r>
          </a:p>
          <a:p>
            <a:r>
              <a:rPr lang="pt-BR" dirty="0">
                <a:solidFill>
                  <a:schemeClr val="bg1"/>
                </a:solidFill>
              </a:rPr>
              <a:t>3. Fazer uma função que retorne a soma dos elementos do vetor</a:t>
            </a:r>
          </a:p>
          <a:p>
            <a:r>
              <a:rPr lang="pt-BR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soma_elementos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9</a:t>
            </a:r>
          </a:p>
          <a:p>
            <a:r>
              <a:rPr lang="pt-BR" dirty="0">
                <a:solidFill>
                  <a:schemeClr val="bg1"/>
                </a:solidFill>
              </a:rPr>
              <a:t>4. Fazer uma função que retorne a media dos elementos do vetos</a:t>
            </a:r>
          </a:p>
          <a:p>
            <a:r>
              <a:rPr lang="pt-B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media_elementos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1.8</a:t>
            </a:r>
          </a:p>
          <a:p>
            <a:r>
              <a:rPr lang="pt-BR" dirty="0">
                <a:solidFill>
                  <a:schemeClr val="bg1"/>
                </a:solidFill>
              </a:rPr>
              <a:t>5. Fazer um procedimento que exiba na tela os </a:t>
            </a:r>
            <a:r>
              <a:rPr lang="pt-BR" dirty="0" err="1">
                <a:solidFill>
                  <a:schemeClr val="bg1"/>
                </a:solidFill>
              </a:rPr>
              <a:t>numeros</a:t>
            </a:r>
            <a:r>
              <a:rPr lang="pt-BR" dirty="0">
                <a:solidFill>
                  <a:schemeClr val="bg1"/>
                </a:solidFill>
              </a:rPr>
              <a:t> ímpares contidos no vetor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elementos_impares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45 -89 33</a:t>
            </a:r>
          </a:p>
        </p:txBody>
      </p:sp>
      <p:graphicFrame>
        <p:nvGraphicFramePr>
          <p:cNvPr id="8" name="Tabela 4">
            <a:extLst>
              <a:ext uri="{FF2B5EF4-FFF2-40B4-BE49-F238E27FC236}">
                <a16:creationId xmlns:a16="http://schemas.microsoft.com/office/drawing/2014/main" id="{4866C0E9-BCEE-54BE-ABF9-0E0E4F31F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792693"/>
              </p:ext>
            </p:extLst>
          </p:nvPr>
        </p:nvGraphicFramePr>
        <p:xfrm>
          <a:off x="5655922" y="589231"/>
          <a:ext cx="324476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952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222255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239676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D6730F97-8D43-1A99-759B-0C5080B8F9CD}"/>
              </a:ext>
            </a:extLst>
          </p:cNvPr>
          <p:cNvSpPr txBox="1"/>
          <p:nvPr/>
        </p:nvSpPr>
        <p:spPr>
          <a:xfrm>
            <a:off x="5337731" y="655189"/>
            <a:ext cx="6363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00B0F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951929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1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47854" y="1507281"/>
            <a:ext cx="724829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EXERCÍCIOS: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600" dirty="0">
                <a:solidFill>
                  <a:schemeClr val="bg1"/>
                </a:solidFill>
              </a:rPr>
              <a:t>Considere o vetor de nome ‘</a:t>
            </a:r>
            <a:r>
              <a:rPr lang="pt-BR" sz="1600" dirty="0" err="1">
                <a:solidFill>
                  <a:schemeClr val="bg1"/>
                </a:solidFill>
              </a:rPr>
              <a:t>v</a:t>
            </a:r>
            <a:r>
              <a:rPr lang="pt-BR" sz="1600" dirty="0">
                <a:solidFill>
                  <a:schemeClr val="bg1"/>
                </a:solidFill>
              </a:rPr>
              <a:t>’ acima e faça os seguintes subalgoritmos:</a:t>
            </a:r>
          </a:p>
          <a:p>
            <a:r>
              <a:rPr lang="pt-BR" sz="1200" dirty="0">
                <a:solidFill>
                  <a:schemeClr val="bg1"/>
                </a:solidFill>
              </a:rPr>
              <a:t>6. fazer um procedimento que exiba na tela o primeiro e o ultimo elemento do vetor.</a:t>
            </a:r>
          </a:p>
          <a:p>
            <a:r>
              <a:rPr lang="pt-BR" sz="1200" dirty="0">
                <a:solidFill>
                  <a:schemeClr val="bg1"/>
                </a:solidFill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exibe_extremos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33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7. Fazer um procedimento que exiba os elementos cujos índices sejam pares.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exibe_indice_impar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8. Fazer uma função que retorne </a:t>
            </a:r>
            <a:r>
              <a:rPr lang="pt-BR" sz="1200" dirty="0" err="1">
                <a:solidFill>
                  <a:schemeClr val="bg1"/>
                </a:solidFill>
              </a:rPr>
              <a:t>True</a:t>
            </a:r>
            <a:r>
              <a:rPr lang="pt-BR" sz="1200" dirty="0">
                <a:solidFill>
                  <a:schemeClr val="bg1"/>
                </a:solidFill>
              </a:rPr>
              <a:t> caso um valor passado por parâmetro exista no vetor, senão False.</a:t>
            </a:r>
          </a:p>
          <a:p>
            <a:r>
              <a:rPr lang="pt-BR" sz="1200" dirty="0">
                <a:solidFill>
                  <a:schemeClr val="bg1"/>
                </a:solidFill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busca(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32)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porque existe o elemento 32 no vetor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9. Fazer um procedimento que ordene os elementos do vetor.</a:t>
            </a:r>
          </a:p>
          <a:p>
            <a:r>
              <a:rPr lang="pt-BR" sz="1200" dirty="0">
                <a:solidFill>
                  <a:schemeClr val="bg1"/>
                </a:solidFill>
              </a:rPr>
              <a:t>	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 32 33 45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8" name="Tabela 4">
            <a:extLst>
              <a:ext uri="{FF2B5EF4-FFF2-40B4-BE49-F238E27FC236}">
                <a16:creationId xmlns:a16="http://schemas.microsoft.com/office/drawing/2014/main" id="{4866C0E9-BCEE-54BE-ABF9-0E0E4F31FB32}"/>
              </a:ext>
            </a:extLst>
          </p:cNvPr>
          <p:cNvGraphicFramePr>
            <a:graphicFrameLocks noGrp="1"/>
          </p:cNvGraphicFramePr>
          <p:nvPr/>
        </p:nvGraphicFramePr>
        <p:xfrm>
          <a:off x="5655922" y="589231"/>
          <a:ext cx="324476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952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222255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239676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D6730F97-8D43-1A99-759B-0C5080B8F9CD}"/>
              </a:ext>
            </a:extLst>
          </p:cNvPr>
          <p:cNvSpPr txBox="1"/>
          <p:nvPr/>
        </p:nvSpPr>
        <p:spPr>
          <a:xfrm>
            <a:off x="5337731" y="655189"/>
            <a:ext cx="6363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00B0F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3526684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19031" y="1022816"/>
            <a:ext cx="7853511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Considere o valor dos vetores abaixo para fazer os próximos exercícios: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v1 = [41, 72, 39, 4, 35]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v2 = [0, 0, 0, 0, 0]</a:t>
            </a:r>
          </a:p>
          <a:p>
            <a:r>
              <a:rPr lang="pt-BR" dirty="0">
                <a:solidFill>
                  <a:schemeClr val="bg1"/>
                </a:solidFill>
              </a:rPr>
              <a:t>10. Fazer um procedimento chamado '</a:t>
            </a:r>
            <a:r>
              <a:rPr lang="pt-BR" dirty="0" err="1">
                <a:solidFill>
                  <a:schemeClr val="bg1"/>
                </a:solidFill>
              </a:rPr>
              <a:t>copia_vetor</a:t>
            </a:r>
            <a:r>
              <a:rPr lang="pt-BR" dirty="0">
                <a:solidFill>
                  <a:schemeClr val="bg1"/>
                </a:solidFill>
              </a:rPr>
              <a:t>(v1, v2)' que copie os elementos do vetor v1 em v2.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copia(v1, v2)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33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11. Fazer um procedimento chamado '</a:t>
            </a:r>
            <a:r>
              <a:rPr lang="pt-BR" dirty="0" err="1">
                <a:solidFill>
                  <a:schemeClr val="bg1"/>
                </a:solidFill>
              </a:rPr>
              <a:t>inverte_vetor</a:t>
            </a:r>
            <a:r>
              <a:rPr lang="pt-BR" dirty="0">
                <a:solidFill>
                  <a:schemeClr val="bg1"/>
                </a:solidFill>
              </a:rPr>
              <a:t>(v1, v2)' que copie os elementos invertidos do vetor v1</a:t>
            </a:r>
          </a:p>
          <a:p>
            <a:r>
              <a:rPr lang="pt-BR" dirty="0">
                <a:solidFill>
                  <a:schemeClr val="bg1"/>
                </a:solidFill>
              </a:rPr>
              <a:t>em v2, ou seja, o primeiro elemento de v1 será o último de v2.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inverte_vetor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(v1, v2)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[41, 72, 39, 4, 35]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[35, 4, 39, 72, 41]</a:t>
            </a:r>
          </a:p>
          <a:p>
            <a:r>
              <a:rPr lang="pt-BR" dirty="0">
                <a:solidFill>
                  <a:schemeClr val="bg1"/>
                </a:solidFill>
              </a:rPr>
              <a:t>12. Fazer um procedimento chamado '</a:t>
            </a:r>
            <a:r>
              <a:rPr lang="pt-BR" dirty="0" err="1">
                <a:solidFill>
                  <a:schemeClr val="bg1"/>
                </a:solidFill>
              </a:rPr>
              <a:t>ordena_vetor_crescente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ordene de forma crescente o vetor</a:t>
            </a:r>
          </a:p>
          <a:p>
            <a:r>
              <a:rPr lang="pt-BR" dirty="0">
                <a:solidFill>
                  <a:schemeClr val="bg1"/>
                </a:solidFill>
              </a:rPr>
              <a:t>passado por parâmetro.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ordena_vetor_crescente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[4, 35, 39, 41, 72]</a:t>
            </a:r>
            <a:endParaRPr lang="pt-BR" sz="12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dirty="0">
                <a:solidFill>
                  <a:schemeClr val="bg1"/>
                </a:solidFill>
              </a:rPr>
              <a:t>13. Fazer um procedimento chamado '</a:t>
            </a:r>
            <a:r>
              <a:rPr lang="pt-BR" dirty="0" err="1">
                <a:solidFill>
                  <a:schemeClr val="bg1"/>
                </a:solidFill>
              </a:rPr>
              <a:t>ordena_vetor_decrescente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ordene  de forma decrescente o</a:t>
            </a:r>
          </a:p>
          <a:p>
            <a:r>
              <a:rPr lang="pt-BR" dirty="0">
                <a:solidFill>
                  <a:schemeClr val="bg1"/>
                </a:solidFill>
              </a:rPr>
              <a:t>vetor passado por parâmetro.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ordena_vetor_decrescente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[72, 41, 39, 35, 4]</a:t>
            </a:r>
            <a:endParaRPr lang="pt-BR" sz="12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" name="Straight Connector 6">
            <a:extLst>
              <a:ext uri="{FF2B5EF4-FFF2-40B4-BE49-F238E27FC236}">
                <a16:creationId xmlns:a16="http://schemas.microsoft.com/office/drawing/2014/main" id="{B3C3A261-FF3D-71A7-6B88-FABA73F07A70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6">
            <a:extLst>
              <a:ext uri="{FF2B5EF4-FFF2-40B4-BE49-F238E27FC236}">
                <a16:creationId xmlns:a16="http://schemas.microsoft.com/office/drawing/2014/main" id="{2D9A714E-CD15-AED7-01F3-1E53F4AFDA65}"/>
              </a:ext>
            </a:extLst>
          </p:cNvPr>
          <p:cNvSpPr txBox="1"/>
          <p:nvPr/>
        </p:nvSpPr>
        <p:spPr>
          <a:xfrm>
            <a:off x="-249504" y="24353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2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04991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784405" y="972727"/>
            <a:ext cx="7938111" cy="3716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Considere o valor dos vetores abaixo para fazer os próximos exercícios: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v1 = [41, 72, 39, 4, 35]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v2 = [0, 0, 0, 0, 0]</a:t>
            </a:r>
          </a:p>
          <a:p>
            <a:r>
              <a:rPr lang="pt-BR" dirty="0">
                <a:solidFill>
                  <a:schemeClr val="bg1"/>
                </a:solidFill>
              </a:rPr>
              <a:t>14. Fazer um procedimento chamado '</a:t>
            </a:r>
            <a:r>
              <a:rPr lang="pt-BR" dirty="0" err="1">
                <a:solidFill>
                  <a:schemeClr val="bg1"/>
                </a:solidFill>
              </a:rPr>
              <a:t>ordena_vetor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, forma)' que baseado na forma ('</a:t>
            </a:r>
            <a:r>
              <a:rPr lang="pt-BR" dirty="0" err="1">
                <a:solidFill>
                  <a:schemeClr val="bg1"/>
                </a:solidFill>
              </a:rPr>
              <a:t>c</a:t>
            </a:r>
            <a:r>
              <a:rPr lang="pt-BR" dirty="0">
                <a:solidFill>
                  <a:schemeClr val="bg1"/>
                </a:solidFill>
              </a:rPr>
              <a:t>' para crescente</a:t>
            </a:r>
          </a:p>
          <a:p>
            <a:r>
              <a:rPr lang="pt-BR" dirty="0">
                <a:solidFill>
                  <a:schemeClr val="bg1"/>
                </a:solidFill>
              </a:rPr>
              <a:t>ou '</a:t>
            </a:r>
            <a:r>
              <a:rPr lang="pt-BR" dirty="0" err="1">
                <a:solidFill>
                  <a:schemeClr val="bg1"/>
                </a:solidFill>
              </a:rPr>
              <a:t>d</a:t>
            </a:r>
            <a:r>
              <a:rPr lang="pt-BR" dirty="0">
                <a:solidFill>
                  <a:schemeClr val="bg1"/>
                </a:solidFill>
              </a:rPr>
              <a:t>' para decrescente) ordene na ordem solicitada.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ordena_vetor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(v1, ‘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[4, 35, 39, 41, 72]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15. Fazer um procedimento chamado '</a:t>
            </a:r>
            <a:r>
              <a:rPr lang="pt-BR" dirty="0" err="1">
                <a:solidFill>
                  <a:schemeClr val="bg1"/>
                </a:solidFill>
              </a:rPr>
              <a:t>separa_pares_impares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coloque nas posições mais a esquerda os valores pares e mais a </a:t>
            </a:r>
            <a:r>
              <a:rPr lang="pt-BR" dirty="0" err="1">
                <a:solidFill>
                  <a:schemeClr val="bg1"/>
                </a:solidFill>
              </a:rPr>
              <a:t>diretia</a:t>
            </a:r>
            <a:r>
              <a:rPr lang="pt-BR" dirty="0">
                <a:solidFill>
                  <a:schemeClr val="bg1"/>
                </a:solidFill>
              </a:rPr>
              <a:t> os impares.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separa_pares_impares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[72, 4, 41, 39, 35]</a:t>
            </a:r>
          </a:p>
          <a:p>
            <a:r>
              <a:rPr lang="pt-BR" dirty="0">
                <a:solidFill>
                  <a:schemeClr val="bg1"/>
                </a:solidFill>
              </a:rPr>
              <a:t>16. Fazer uma função chamada '</a:t>
            </a:r>
            <a:r>
              <a:rPr lang="pt-BR" dirty="0" err="1">
                <a:solidFill>
                  <a:schemeClr val="bg1"/>
                </a:solidFill>
              </a:rPr>
              <a:t>conta_acima_media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 que retorne quantos elementos do vetor estão</a:t>
            </a:r>
          </a:p>
          <a:p>
            <a:r>
              <a:rPr lang="pt-BR" dirty="0">
                <a:solidFill>
                  <a:schemeClr val="bg1"/>
                </a:solidFill>
              </a:rPr>
              <a:t>acima da média.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conta_acima_media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3</a:t>
            </a:r>
          </a:p>
          <a:p>
            <a:r>
              <a:rPr lang="pt-BR" dirty="0">
                <a:solidFill>
                  <a:schemeClr val="bg1"/>
                </a:solidFill>
              </a:rPr>
              <a:t>17. Fazer uma função chamada '</a:t>
            </a:r>
            <a:r>
              <a:rPr lang="pt-BR" dirty="0" err="1">
                <a:solidFill>
                  <a:schemeClr val="bg1"/>
                </a:solidFill>
              </a:rPr>
              <a:t>maior_elemento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retorne o elemento de maior valor do vetor.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maior_elemento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72</a:t>
            </a:r>
          </a:p>
        </p:txBody>
      </p:sp>
      <p:cxnSp>
        <p:nvCxnSpPr>
          <p:cNvPr id="2" name="Straight Connector 6">
            <a:extLst>
              <a:ext uri="{FF2B5EF4-FFF2-40B4-BE49-F238E27FC236}">
                <a16:creationId xmlns:a16="http://schemas.microsoft.com/office/drawing/2014/main" id="{833348F1-5978-EA3F-004B-D944ED718D9C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6">
            <a:extLst>
              <a:ext uri="{FF2B5EF4-FFF2-40B4-BE49-F238E27FC236}">
                <a16:creationId xmlns:a16="http://schemas.microsoft.com/office/drawing/2014/main" id="{E604C6FA-C396-A5DD-CE69-517ED8070B45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3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50723229"/>
      </p:ext>
    </p:extLst>
  </p:cSld>
  <p:clrMapOvr>
    <a:masterClrMapping/>
  </p:clrMapOvr>
</p:sld>
</file>

<file path=ppt/theme/theme1.xml><?xml version="1.0" encoding="utf-8"?>
<a:theme xmlns:a="http://schemas.openxmlformats.org/drawingml/2006/main" name="3_IBM 2019 Master template (black background)">
  <a:themeElements>
    <a:clrScheme name="Custom 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408BFC"/>
      </a:hlink>
      <a:folHlink>
        <a:srgbClr val="6EA6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29" id="{C2715693-8199-FA4F-AB5A-2971AAF1B15D}" vid="{3417973E-6BA5-F845-AB04-F5933727451B}"/>
    </a:ext>
  </a:extLst>
</a:theme>
</file>

<file path=ppt/theme/theme2.xml><?xml version="1.0" encoding="utf-8"?>
<a:theme xmlns:a="http://schemas.openxmlformats.org/drawingml/2006/main" name="1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22108</TotalTime>
  <Words>2610</Words>
  <Application>Microsoft Macintosh PowerPoint</Application>
  <PresentationFormat>Apresentação na tela (16:9)</PresentationFormat>
  <Paragraphs>359</Paragraphs>
  <Slides>29</Slides>
  <Notes>28</Notes>
  <HiddenSlides>0</HiddenSlides>
  <MMClips>0</MMClips>
  <ScaleCrop>false</ScaleCrop>
  <HeadingPairs>
    <vt:vector size="6" baseType="variant">
      <vt:variant>
        <vt:lpstr>Fontes usadas</vt:lpstr>
      </vt:variant>
      <vt:variant>
        <vt:i4>15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29</vt:i4>
      </vt:variant>
    </vt:vector>
  </HeadingPairs>
  <TitlesOfParts>
    <vt:vector size="47" baseType="lpstr">
      <vt:lpstr>.AppleSystemUIFont</vt:lpstr>
      <vt:lpstr>Aharoni</vt:lpstr>
      <vt:lpstr>Arial</vt:lpstr>
      <vt:lpstr>Ayuthaya</vt:lpstr>
      <vt:lpstr>Calibri</vt:lpstr>
      <vt:lpstr>Calibri Light</vt:lpstr>
      <vt:lpstr>Consolas</vt:lpstr>
      <vt:lpstr>Gotham HTF</vt:lpstr>
      <vt:lpstr>Gotham HTF Medium</vt:lpstr>
      <vt:lpstr>Gotham HTF XLight</vt:lpstr>
      <vt:lpstr>HelvNeue Light for IBM</vt:lpstr>
      <vt:lpstr>IBM Plex Sans</vt:lpstr>
      <vt:lpstr>Menlo</vt:lpstr>
      <vt:lpstr>Mistral</vt:lpstr>
      <vt:lpstr>Wingdings</vt:lpstr>
      <vt:lpstr>3_IBM 2019 Master template (black background)</vt:lpstr>
      <vt:lpstr>1_Tema do Office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EDSON DE OLIVEIRA</cp:lastModifiedBy>
  <cp:revision>209</cp:revision>
  <dcterms:created xsi:type="dcterms:W3CDTF">2018-02-08T20:20:11Z</dcterms:created>
  <dcterms:modified xsi:type="dcterms:W3CDTF">2025-04-09T10:40:12Z</dcterms:modified>
</cp:coreProperties>
</file>

<file path=docProps/thumbnail.jpeg>
</file>